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/>
    <p:restoredTop sz="94774"/>
  </p:normalViewPr>
  <p:slideViewPr>
    <p:cSldViewPr snapToGrid="0">
      <p:cViewPr varScale="1">
        <p:scale>
          <a:sx n="121" d="100"/>
          <a:sy n="121" d="100"/>
        </p:scale>
        <p:origin x="19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91E976-03FA-40E4-93F6-91D07971496F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F00693D-9619-4ECA-9B17-F3EDBB0F1475}">
      <dgm:prSet/>
      <dgm:spPr/>
      <dgm:t>
        <a:bodyPr/>
        <a:lstStyle/>
        <a:p>
          <a:pPr>
            <a:defRPr b="1"/>
          </a:pPr>
          <a:r>
            <a:rPr lang="en-AU" b="1"/>
            <a:t>Model Chosen</a:t>
          </a:r>
          <a:r>
            <a:rPr lang="en-AU"/>
            <a:t>:</a:t>
          </a:r>
          <a:endParaRPr lang="en-US"/>
        </a:p>
      </dgm:t>
    </dgm:pt>
    <dgm:pt modelId="{59DAC7A3-F631-4626-A203-DD0F8AED7FFE}" type="parTrans" cxnId="{03155BED-B974-4EA5-9FB4-299340E1130F}">
      <dgm:prSet/>
      <dgm:spPr/>
      <dgm:t>
        <a:bodyPr/>
        <a:lstStyle/>
        <a:p>
          <a:endParaRPr lang="en-US"/>
        </a:p>
      </dgm:t>
    </dgm:pt>
    <dgm:pt modelId="{8F63B1E6-ECE6-45A4-86DB-4FB6762698AF}" type="sibTrans" cxnId="{03155BED-B974-4EA5-9FB4-299340E1130F}">
      <dgm:prSet/>
      <dgm:spPr/>
      <dgm:t>
        <a:bodyPr/>
        <a:lstStyle/>
        <a:p>
          <a:endParaRPr lang="en-US"/>
        </a:p>
      </dgm:t>
    </dgm:pt>
    <dgm:pt modelId="{034AE6F5-5D79-48F0-B7D9-C55B31F9C5DB}">
      <dgm:prSet/>
      <dgm:spPr/>
      <dgm:t>
        <a:bodyPr/>
        <a:lstStyle/>
        <a:p>
          <a:r>
            <a:rPr lang="en-AU" b="1"/>
            <a:t>YOLOv8</a:t>
          </a:r>
          <a:r>
            <a:rPr lang="en-AU"/>
            <a:t>: Selected for its speed and accuracy in detecting multiple objects within a single image.</a:t>
          </a:r>
          <a:endParaRPr lang="en-US"/>
        </a:p>
      </dgm:t>
    </dgm:pt>
    <dgm:pt modelId="{A3958AA2-9EFC-44CB-B02B-1F20A3DFC45C}" type="parTrans" cxnId="{4E87C80F-2F94-40A9-918D-C02650B98AAD}">
      <dgm:prSet/>
      <dgm:spPr/>
      <dgm:t>
        <a:bodyPr/>
        <a:lstStyle/>
        <a:p>
          <a:endParaRPr lang="en-US"/>
        </a:p>
      </dgm:t>
    </dgm:pt>
    <dgm:pt modelId="{8D020AF6-017B-43AA-8C7E-738F79F00490}" type="sibTrans" cxnId="{4E87C80F-2F94-40A9-918D-C02650B98AAD}">
      <dgm:prSet/>
      <dgm:spPr/>
      <dgm:t>
        <a:bodyPr/>
        <a:lstStyle/>
        <a:p>
          <a:endParaRPr lang="en-US"/>
        </a:p>
      </dgm:t>
    </dgm:pt>
    <dgm:pt modelId="{D5A26CE4-3C01-4601-8D68-55363F08958F}">
      <dgm:prSet/>
      <dgm:spPr/>
      <dgm:t>
        <a:bodyPr/>
        <a:lstStyle/>
        <a:p>
          <a:r>
            <a:rPr lang="en-AU"/>
            <a:t>Optimized for real-time object detection, making it ideal for handling complex roadside scenes with various types of rubbish.</a:t>
          </a:r>
          <a:endParaRPr lang="en-US"/>
        </a:p>
      </dgm:t>
    </dgm:pt>
    <dgm:pt modelId="{C23BD40E-1DA6-4355-9066-3117F58D2401}" type="parTrans" cxnId="{576EF979-E778-4D4D-A9B1-1674F2A43FBF}">
      <dgm:prSet/>
      <dgm:spPr/>
      <dgm:t>
        <a:bodyPr/>
        <a:lstStyle/>
        <a:p>
          <a:endParaRPr lang="en-US"/>
        </a:p>
      </dgm:t>
    </dgm:pt>
    <dgm:pt modelId="{6AE9DCD8-C07A-4374-BB19-ADCDFDCCF2A4}" type="sibTrans" cxnId="{576EF979-E778-4D4D-A9B1-1674F2A43FBF}">
      <dgm:prSet/>
      <dgm:spPr/>
      <dgm:t>
        <a:bodyPr/>
        <a:lstStyle/>
        <a:p>
          <a:endParaRPr lang="en-US"/>
        </a:p>
      </dgm:t>
    </dgm:pt>
    <dgm:pt modelId="{D08DD6EA-A3CD-42DF-B51E-65D0283FA91E}">
      <dgm:prSet/>
      <dgm:spPr/>
      <dgm:t>
        <a:bodyPr/>
        <a:lstStyle/>
        <a:p>
          <a:pPr>
            <a:defRPr b="1"/>
          </a:pPr>
          <a:r>
            <a:rPr lang="en-AU" b="1"/>
            <a:t>Expected Performance</a:t>
          </a:r>
          <a:r>
            <a:rPr lang="en-AU"/>
            <a:t>:</a:t>
          </a:r>
          <a:endParaRPr lang="en-US"/>
        </a:p>
      </dgm:t>
    </dgm:pt>
    <dgm:pt modelId="{16FD5104-E71D-47D6-ADCF-D610E8609573}" type="parTrans" cxnId="{F10FD4C7-3CA2-4EE5-B91C-F17517DA0C90}">
      <dgm:prSet/>
      <dgm:spPr/>
      <dgm:t>
        <a:bodyPr/>
        <a:lstStyle/>
        <a:p>
          <a:endParaRPr lang="en-US"/>
        </a:p>
      </dgm:t>
    </dgm:pt>
    <dgm:pt modelId="{B6CDF303-412C-410B-9D1A-EA331C69009D}" type="sibTrans" cxnId="{F10FD4C7-3CA2-4EE5-B91C-F17517DA0C90}">
      <dgm:prSet/>
      <dgm:spPr/>
      <dgm:t>
        <a:bodyPr/>
        <a:lstStyle/>
        <a:p>
          <a:endParaRPr lang="en-US"/>
        </a:p>
      </dgm:t>
    </dgm:pt>
    <dgm:pt modelId="{928F5CB5-4003-4BE8-B656-DFE8F7480D21}">
      <dgm:prSet/>
      <dgm:spPr/>
      <dgm:t>
        <a:bodyPr/>
        <a:lstStyle/>
        <a:p>
          <a:r>
            <a:rPr lang="en-AU"/>
            <a:t>We expect the model to accurately identify both the location and types of rubbish (e.g., mattresses, couches, toys) with high confidence scores.</a:t>
          </a:r>
          <a:endParaRPr lang="en-US"/>
        </a:p>
      </dgm:t>
    </dgm:pt>
    <dgm:pt modelId="{6217DAED-6829-4D92-A850-D8E19C6FEE50}" type="parTrans" cxnId="{F8758830-B39B-4B44-85A1-27BF35D19A6D}">
      <dgm:prSet/>
      <dgm:spPr/>
      <dgm:t>
        <a:bodyPr/>
        <a:lstStyle/>
        <a:p>
          <a:endParaRPr lang="en-US"/>
        </a:p>
      </dgm:t>
    </dgm:pt>
    <dgm:pt modelId="{6342E22A-1967-486A-8065-A0CEB370EC01}" type="sibTrans" cxnId="{F8758830-B39B-4B44-85A1-27BF35D19A6D}">
      <dgm:prSet/>
      <dgm:spPr/>
      <dgm:t>
        <a:bodyPr/>
        <a:lstStyle/>
        <a:p>
          <a:endParaRPr lang="en-US"/>
        </a:p>
      </dgm:t>
    </dgm:pt>
    <dgm:pt modelId="{2421E3EF-5381-45BF-80B9-C9BDA92208A0}">
      <dgm:prSet/>
      <dgm:spPr/>
      <dgm:t>
        <a:bodyPr/>
        <a:lstStyle/>
        <a:p>
          <a:r>
            <a:rPr lang="en-AU"/>
            <a:t>The model will provide bounding boxes around detected objects, along with confidence levels indicating the likelihood of correct identification.</a:t>
          </a:r>
          <a:endParaRPr lang="en-US"/>
        </a:p>
      </dgm:t>
    </dgm:pt>
    <dgm:pt modelId="{DE966D72-BB6B-4C18-AB8B-29AD5A4572FB}" type="parTrans" cxnId="{786D778B-3D14-445B-A317-AACF2D4EC4CD}">
      <dgm:prSet/>
      <dgm:spPr/>
      <dgm:t>
        <a:bodyPr/>
        <a:lstStyle/>
        <a:p>
          <a:endParaRPr lang="en-US"/>
        </a:p>
      </dgm:t>
    </dgm:pt>
    <dgm:pt modelId="{80272C53-EB81-499E-838F-BDEE6039A5A0}" type="sibTrans" cxnId="{786D778B-3D14-445B-A317-AACF2D4EC4CD}">
      <dgm:prSet/>
      <dgm:spPr/>
      <dgm:t>
        <a:bodyPr/>
        <a:lstStyle/>
        <a:p>
          <a:endParaRPr lang="en-US"/>
        </a:p>
      </dgm:t>
    </dgm:pt>
    <dgm:pt modelId="{8ECDA409-36E6-4818-A4A3-96985754C900}">
      <dgm:prSet/>
      <dgm:spPr/>
      <dgm:t>
        <a:bodyPr/>
        <a:lstStyle/>
        <a:p>
          <a:pPr>
            <a:defRPr b="1"/>
          </a:pPr>
          <a:r>
            <a:rPr lang="en-AU" b="1"/>
            <a:t>Next Steps &amp; Evaluation</a:t>
          </a:r>
          <a:r>
            <a:rPr lang="en-AU"/>
            <a:t>:</a:t>
          </a:r>
          <a:endParaRPr lang="en-US"/>
        </a:p>
      </dgm:t>
    </dgm:pt>
    <dgm:pt modelId="{CBEB8160-00D8-406E-9690-B65671A5AB54}" type="parTrans" cxnId="{A7DAA168-24A9-4BC6-804C-05F2D05EC599}">
      <dgm:prSet/>
      <dgm:spPr/>
      <dgm:t>
        <a:bodyPr/>
        <a:lstStyle/>
        <a:p>
          <a:endParaRPr lang="en-US"/>
        </a:p>
      </dgm:t>
    </dgm:pt>
    <dgm:pt modelId="{58A86189-CA93-401B-8C96-BF113A440A0D}" type="sibTrans" cxnId="{A7DAA168-24A9-4BC6-804C-05F2D05EC599}">
      <dgm:prSet/>
      <dgm:spPr/>
      <dgm:t>
        <a:bodyPr/>
        <a:lstStyle/>
        <a:p>
          <a:endParaRPr lang="en-US"/>
        </a:p>
      </dgm:t>
    </dgm:pt>
    <dgm:pt modelId="{78AFC33F-1F14-4469-AD1C-5CE01F521737}">
      <dgm:prSet/>
      <dgm:spPr/>
      <dgm:t>
        <a:bodyPr/>
        <a:lstStyle/>
        <a:p>
          <a:r>
            <a:rPr lang="en-AU"/>
            <a:t>Once the model is trained, we will evaluate it based on key metrics, including:</a:t>
          </a:r>
          <a:endParaRPr lang="en-US"/>
        </a:p>
      </dgm:t>
    </dgm:pt>
    <dgm:pt modelId="{CF6B966B-EA3A-4665-BED9-E8DC2E935954}" type="parTrans" cxnId="{58E98ECE-E8DF-4B48-AF5E-FE4BFA62CBD6}">
      <dgm:prSet/>
      <dgm:spPr/>
      <dgm:t>
        <a:bodyPr/>
        <a:lstStyle/>
        <a:p>
          <a:endParaRPr lang="en-US"/>
        </a:p>
      </dgm:t>
    </dgm:pt>
    <dgm:pt modelId="{5224CA7A-7999-453B-B0A2-FF67E5119E02}" type="sibTrans" cxnId="{58E98ECE-E8DF-4B48-AF5E-FE4BFA62CBD6}">
      <dgm:prSet/>
      <dgm:spPr/>
      <dgm:t>
        <a:bodyPr/>
        <a:lstStyle/>
        <a:p>
          <a:endParaRPr lang="en-US"/>
        </a:p>
      </dgm:t>
    </dgm:pt>
    <dgm:pt modelId="{7D7DA4EE-85AE-4D1E-B778-B411EAB8F992}">
      <dgm:prSet/>
      <dgm:spPr/>
      <dgm:t>
        <a:bodyPr/>
        <a:lstStyle/>
        <a:p>
          <a:r>
            <a:rPr lang="en-AU" b="1"/>
            <a:t>Accuracy</a:t>
          </a:r>
          <a:r>
            <a:rPr lang="en-AU"/>
            <a:t>: How well the model detects rubbish objects.</a:t>
          </a:r>
          <a:endParaRPr lang="en-US"/>
        </a:p>
      </dgm:t>
    </dgm:pt>
    <dgm:pt modelId="{9D747AD3-22A2-4D5E-AD5E-6899DE2F0A60}" type="parTrans" cxnId="{57FAE6F2-A189-48FD-B631-8A277B4E5A15}">
      <dgm:prSet/>
      <dgm:spPr/>
      <dgm:t>
        <a:bodyPr/>
        <a:lstStyle/>
        <a:p>
          <a:endParaRPr lang="en-US"/>
        </a:p>
      </dgm:t>
    </dgm:pt>
    <dgm:pt modelId="{3CDDF3F5-6F3B-42BB-B622-0CC4646177F4}" type="sibTrans" cxnId="{57FAE6F2-A189-48FD-B631-8A277B4E5A15}">
      <dgm:prSet/>
      <dgm:spPr/>
      <dgm:t>
        <a:bodyPr/>
        <a:lstStyle/>
        <a:p>
          <a:endParaRPr lang="en-US"/>
        </a:p>
      </dgm:t>
    </dgm:pt>
    <dgm:pt modelId="{8247776D-FC92-45B5-A91F-2384FFBC8F8F}">
      <dgm:prSet/>
      <dgm:spPr/>
      <dgm:t>
        <a:bodyPr/>
        <a:lstStyle/>
        <a:p>
          <a:r>
            <a:rPr lang="en-AU" b="1"/>
            <a:t>Precision &amp; Recall</a:t>
          </a:r>
          <a:r>
            <a:rPr lang="en-AU"/>
            <a:t>: The balance between false positives and false negatives.</a:t>
          </a:r>
          <a:endParaRPr lang="en-US"/>
        </a:p>
      </dgm:t>
    </dgm:pt>
    <dgm:pt modelId="{B9BB720F-CD34-4324-9ED2-470F7F756B80}" type="parTrans" cxnId="{D329D02B-0C3E-4B98-8E8E-3DC52EB9D083}">
      <dgm:prSet/>
      <dgm:spPr/>
      <dgm:t>
        <a:bodyPr/>
        <a:lstStyle/>
        <a:p>
          <a:endParaRPr lang="en-US"/>
        </a:p>
      </dgm:t>
    </dgm:pt>
    <dgm:pt modelId="{CEFC7ECB-0C59-4455-BF26-CCB18A9290B4}" type="sibTrans" cxnId="{D329D02B-0C3E-4B98-8E8E-3DC52EB9D083}">
      <dgm:prSet/>
      <dgm:spPr/>
      <dgm:t>
        <a:bodyPr/>
        <a:lstStyle/>
        <a:p>
          <a:endParaRPr lang="en-US"/>
        </a:p>
      </dgm:t>
    </dgm:pt>
    <dgm:pt modelId="{2D71574F-F484-464B-806F-43389FDB1C5F}">
      <dgm:prSet/>
      <dgm:spPr/>
      <dgm:t>
        <a:bodyPr/>
        <a:lstStyle/>
        <a:p>
          <a:r>
            <a:rPr lang="en-AU" b="1"/>
            <a:t>Confidence Scores</a:t>
          </a:r>
          <a:r>
            <a:rPr lang="en-AU"/>
            <a:t>: Providing reliable detection results.</a:t>
          </a:r>
          <a:endParaRPr lang="en-US"/>
        </a:p>
      </dgm:t>
    </dgm:pt>
    <dgm:pt modelId="{18CC7600-F716-4EB9-B3CD-662BE21A7284}" type="parTrans" cxnId="{44E87DFF-EE1B-4E89-8950-B958B3FD95D2}">
      <dgm:prSet/>
      <dgm:spPr/>
      <dgm:t>
        <a:bodyPr/>
        <a:lstStyle/>
        <a:p>
          <a:endParaRPr lang="en-US"/>
        </a:p>
      </dgm:t>
    </dgm:pt>
    <dgm:pt modelId="{05DA6FF7-AE07-4445-95D8-C85E875798F3}" type="sibTrans" cxnId="{44E87DFF-EE1B-4E89-8950-B958B3FD95D2}">
      <dgm:prSet/>
      <dgm:spPr/>
      <dgm:t>
        <a:bodyPr/>
        <a:lstStyle/>
        <a:p>
          <a:endParaRPr lang="en-US"/>
        </a:p>
      </dgm:t>
    </dgm:pt>
    <dgm:pt modelId="{E744D66E-5412-4C63-AB2E-756968DBF16F}">
      <dgm:prSet/>
      <dgm:spPr/>
      <dgm:t>
        <a:bodyPr/>
        <a:lstStyle/>
        <a:p>
          <a:r>
            <a:rPr lang="en-AU"/>
            <a:t>Potential challenges include handling varying lighting conditions, object occlusion, and cluttered backgrounds.</a:t>
          </a:r>
          <a:endParaRPr lang="en-US"/>
        </a:p>
      </dgm:t>
    </dgm:pt>
    <dgm:pt modelId="{64976993-ADA1-445E-9E4A-643D4A7582A9}" type="parTrans" cxnId="{24B1D807-F539-4757-979C-9A076C20248E}">
      <dgm:prSet/>
      <dgm:spPr/>
      <dgm:t>
        <a:bodyPr/>
        <a:lstStyle/>
        <a:p>
          <a:endParaRPr lang="en-US"/>
        </a:p>
      </dgm:t>
    </dgm:pt>
    <dgm:pt modelId="{23A0F641-CB2F-406C-A2F0-9D5504B10546}" type="sibTrans" cxnId="{24B1D807-F539-4757-979C-9A076C20248E}">
      <dgm:prSet/>
      <dgm:spPr/>
      <dgm:t>
        <a:bodyPr/>
        <a:lstStyle/>
        <a:p>
          <a:endParaRPr lang="en-US"/>
        </a:p>
      </dgm:t>
    </dgm:pt>
    <dgm:pt modelId="{2C36E71A-3940-4362-A118-CEDBA82954D4}">
      <dgm:prSet/>
      <dgm:spPr/>
      <dgm:t>
        <a:bodyPr/>
        <a:lstStyle/>
        <a:p>
          <a:pPr>
            <a:defRPr b="1"/>
          </a:pPr>
          <a:r>
            <a:rPr lang="en-AU" b="1"/>
            <a:t>Future Improvements</a:t>
          </a:r>
          <a:r>
            <a:rPr lang="en-AU"/>
            <a:t>:</a:t>
          </a:r>
          <a:endParaRPr lang="en-US"/>
        </a:p>
      </dgm:t>
    </dgm:pt>
    <dgm:pt modelId="{971E0715-765E-4605-966A-DF6E178E924A}" type="parTrans" cxnId="{ACEB2740-7BB8-4F60-B666-C6DF54996CB5}">
      <dgm:prSet/>
      <dgm:spPr/>
      <dgm:t>
        <a:bodyPr/>
        <a:lstStyle/>
        <a:p>
          <a:endParaRPr lang="en-US"/>
        </a:p>
      </dgm:t>
    </dgm:pt>
    <dgm:pt modelId="{6E34E7AC-0E84-4388-9A7C-1449969BF6C9}" type="sibTrans" cxnId="{ACEB2740-7BB8-4F60-B666-C6DF54996CB5}">
      <dgm:prSet/>
      <dgm:spPr/>
      <dgm:t>
        <a:bodyPr/>
        <a:lstStyle/>
        <a:p>
          <a:endParaRPr lang="en-US"/>
        </a:p>
      </dgm:t>
    </dgm:pt>
    <dgm:pt modelId="{2D4EBEDE-F8EF-4831-B2D8-710306B5AB4E}">
      <dgm:prSet/>
      <dgm:spPr/>
      <dgm:t>
        <a:bodyPr/>
        <a:lstStyle/>
        <a:p>
          <a:r>
            <a:rPr lang="en-AU"/>
            <a:t>Post-training, we plan to fine-tune the model to improve performance under different environmental conditions (e.g., lighting, weather).</a:t>
          </a:r>
          <a:endParaRPr lang="en-US"/>
        </a:p>
      </dgm:t>
    </dgm:pt>
    <dgm:pt modelId="{DC600387-1109-4AF9-B521-E6F2A0595FA8}" type="parTrans" cxnId="{DCBA7089-64ED-4121-AFE5-DF8C12E5089C}">
      <dgm:prSet/>
      <dgm:spPr/>
      <dgm:t>
        <a:bodyPr/>
        <a:lstStyle/>
        <a:p>
          <a:endParaRPr lang="en-US"/>
        </a:p>
      </dgm:t>
    </dgm:pt>
    <dgm:pt modelId="{B92C8965-8304-4A71-AF6F-10A350FC2352}" type="sibTrans" cxnId="{DCBA7089-64ED-4121-AFE5-DF8C12E5089C}">
      <dgm:prSet/>
      <dgm:spPr/>
      <dgm:t>
        <a:bodyPr/>
        <a:lstStyle/>
        <a:p>
          <a:endParaRPr lang="en-US"/>
        </a:p>
      </dgm:t>
    </dgm:pt>
    <dgm:pt modelId="{8CE43477-5738-42C8-A64A-C5B44287AD50}" type="pres">
      <dgm:prSet presAssocID="{E191E976-03FA-40E4-93F6-91D07971496F}" presName="root" presStyleCnt="0">
        <dgm:presLayoutVars>
          <dgm:dir/>
          <dgm:resizeHandles val="exact"/>
        </dgm:presLayoutVars>
      </dgm:prSet>
      <dgm:spPr/>
    </dgm:pt>
    <dgm:pt modelId="{8D41556C-A202-465F-B3B6-6BF90B899DA5}" type="pres">
      <dgm:prSet presAssocID="{3F00693D-9619-4ECA-9B17-F3EDBB0F1475}" presName="compNode" presStyleCnt="0"/>
      <dgm:spPr/>
    </dgm:pt>
    <dgm:pt modelId="{BF9F4F75-BD68-4DE3-9157-2AD31B998033}" type="pres">
      <dgm:prSet presAssocID="{3F00693D-9619-4ECA-9B17-F3EDBB0F147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72900EBE-CC5B-40E9-9C05-38EFFB3C6A65}" type="pres">
      <dgm:prSet presAssocID="{3F00693D-9619-4ECA-9B17-F3EDBB0F1475}" presName="iconSpace" presStyleCnt="0"/>
      <dgm:spPr/>
    </dgm:pt>
    <dgm:pt modelId="{A65E28B6-55D0-4CFC-97FF-E0F2078B27D6}" type="pres">
      <dgm:prSet presAssocID="{3F00693D-9619-4ECA-9B17-F3EDBB0F1475}" presName="parTx" presStyleLbl="revTx" presStyleIdx="0" presStyleCnt="8">
        <dgm:presLayoutVars>
          <dgm:chMax val="0"/>
          <dgm:chPref val="0"/>
        </dgm:presLayoutVars>
      </dgm:prSet>
      <dgm:spPr/>
    </dgm:pt>
    <dgm:pt modelId="{5970FBAC-3A76-4855-819C-F63C328D1F58}" type="pres">
      <dgm:prSet presAssocID="{3F00693D-9619-4ECA-9B17-F3EDBB0F1475}" presName="txSpace" presStyleCnt="0"/>
      <dgm:spPr/>
    </dgm:pt>
    <dgm:pt modelId="{59ECE4E9-7105-4BD9-84F3-13FF8E2D0304}" type="pres">
      <dgm:prSet presAssocID="{3F00693D-9619-4ECA-9B17-F3EDBB0F1475}" presName="desTx" presStyleLbl="revTx" presStyleIdx="1" presStyleCnt="8">
        <dgm:presLayoutVars/>
      </dgm:prSet>
      <dgm:spPr/>
    </dgm:pt>
    <dgm:pt modelId="{FA6B9334-673F-4800-A5B2-DD42CB2456E7}" type="pres">
      <dgm:prSet presAssocID="{8F63B1E6-ECE6-45A4-86DB-4FB6762698AF}" presName="sibTrans" presStyleCnt="0"/>
      <dgm:spPr/>
    </dgm:pt>
    <dgm:pt modelId="{1113C62D-41CF-44B7-815D-CD806C61734D}" type="pres">
      <dgm:prSet presAssocID="{D08DD6EA-A3CD-42DF-B51E-65D0283FA91E}" presName="compNode" presStyleCnt="0"/>
      <dgm:spPr/>
    </dgm:pt>
    <dgm:pt modelId="{E87551BA-CF1B-4D77-A62B-C1C65461CBCD}" type="pres">
      <dgm:prSet presAssocID="{D08DD6EA-A3CD-42DF-B51E-65D0283FA91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d"/>
        </a:ext>
      </dgm:extLst>
    </dgm:pt>
    <dgm:pt modelId="{2AB484CD-EC5B-4988-AF3C-D3F7BD7F5E54}" type="pres">
      <dgm:prSet presAssocID="{D08DD6EA-A3CD-42DF-B51E-65D0283FA91E}" presName="iconSpace" presStyleCnt="0"/>
      <dgm:spPr/>
    </dgm:pt>
    <dgm:pt modelId="{1595818E-883D-4DBA-A0BE-7CC365292545}" type="pres">
      <dgm:prSet presAssocID="{D08DD6EA-A3CD-42DF-B51E-65D0283FA91E}" presName="parTx" presStyleLbl="revTx" presStyleIdx="2" presStyleCnt="8">
        <dgm:presLayoutVars>
          <dgm:chMax val="0"/>
          <dgm:chPref val="0"/>
        </dgm:presLayoutVars>
      </dgm:prSet>
      <dgm:spPr/>
    </dgm:pt>
    <dgm:pt modelId="{CB7ED7E3-5222-4A06-9196-CB57C48CC394}" type="pres">
      <dgm:prSet presAssocID="{D08DD6EA-A3CD-42DF-B51E-65D0283FA91E}" presName="txSpace" presStyleCnt="0"/>
      <dgm:spPr/>
    </dgm:pt>
    <dgm:pt modelId="{88BE1FAF-E24B-415F-BB8A-E3AAD766F07A}" type="pres">
      <dgm:prSet presAssocID="{D08DD6EA-A3CD-42DF-B51E-65D0283FA91E}" presName="desTx" presStyleLbl="revTx" presStyleIdx="3" presStyleCnt="8">
        <dgm:presLayoutVars/>
      </dgm:prSet>
      <dgm:spPr/>
    </dgm:pt>
    <dgm:pt modelId="{4E754E0E-A987-48F7-BA1F-E41613C34F80}" type="pres">
      <dgm:prSet presAssocID="{B6CDF303-412C-410B-9D1A-EA331C69009D}" presName="sibTrans" presStyleCnt="0"/>
      <dgm:spPr/>
    </dgm:pt>
    <dgm:pt modelId="{781081A8-49EC-46C0-934A-E37B81A81A81}" type="pres">
      <dgm:prSet presAssocID="{8ECDA409-36E6-4818-A4A3-96985754C900}" presName="compNode" presStyleCnt="0"/>
      <dgm:spPr/>
    </dgm:pt>
    <dgm:pt modelId="{2A3F3CDF-15B0-422E-A749-7834FFB17232}" type="pres">
      <dgm:prSet presAssocID="{8ECDA409-36E6-4818-A4A3-96985754C90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C8018E65-CC90-404D-9B6E-1F3881583F4B}" type="pres">
      <dgm:prSet presAssocID="{8ECDA409-36E6-4818-A4A3-96985754C900}" presName="iconSpace" presStyleCnt="0"/>
      <dgm:spPr/>
    </dgm:pt>
    <dgm:pt modelId="{2E5F0EA6-0E8E-41D1-82BA-CB861F10917A}" type="pres">
      <dgm:prSet presAssocID="{8ECDA409-36E6-4818-A4A3-96985754C900}" presName="parTx" presStyleLbl="revTx" presStyleIdx="4" presStyleCnt="8">
        <dgm:presLayoutVars>
          <dgm:chMax val="0"/>
          <dgm:chPref val="0"/>
        </dgm:presLayoutVars>
      </dgm:prSet>
      <dgm:spPr/>
    </dgm:pt>
    <dgm:pt modelId="{9C8AB156-D94D-4435-AB04-7451C4FD3971}" type="pres">
      <dgm:prSet presAssocID="{8ECDA409-36E6-4818-A4A3-96985754C900}" presName="txSpace" presStyleCnt="0"/>
      <dgm:spPr/>
    </dgm:pt>
    <dgm:pt modelId="{064D63D4-1466-4C67-AE69-39244A4979FE}" type="pres">
      <dgm:prSet presAssocID="{8ECDA409-36E6-4818-A4A3-96985754C900}" presName="desTx" presStyleLbl="revTx" presStyleIdx="5" presStyleCnt="8">
        <dgm:presLayoutVars/>
      </dgm:prSet>
      <dgm:spPr/>
    </dgm:pt>
    <dgm:pt modelId="{B46F66A1-DBDC-4D63-B4A2-FC4A42314D29}" type="pres">
      <dgm:prSet presAssocID="{58A86189-CA93-401B-8C96-BF113A440A0D}" presName="sibTrans" presStyleCnt="0"/>
      <dgm:spPr/>
    </dgm:pt>
    <dgm:pt modelId="{6A01AEB6-6088-4E53-92E0-A67B26E58C78}" type="pres">
      <dgm:prSet presAssocID="{2C36E71A-3940-4362-A118-CEDBA82954D4}" presName="compNode" presStyleCnt="0"/>
      <dgm:spPr/>
    </dgm:pt>
    <dgm:pt modelId="{EBB5B218-DF37-4AB2-B0A2-649CD0CB9FA4}" type="pres">
      <dgm:prSet presAssocID="{2C36E71A-3940-4362-A118-CEDBA82954D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0B718500-D99D-46DA-B99F-42F7E6C84584}" type="pres">
      <dgm:prSet presAssocID="{2C36E71A-3940-4362-A118-CEDBA82954D4}" presName="iconSpace" presStyleCnt="0"/>
      <dgm:spPr/>
    </dgm:pt>
    <dgm:pt modelId="{BF2FA50D-BB61-4768-B62C-05129272786F}" type="pres">
      <dgm:prSet presAssocID="{2C36E71A-3940-4362-A118-CEDBA82954D4}" presName="parTx" presStyleLbl="revTx" presStyleIdx="6" presStyleCnt="8">
        <dgm:presLayoutVars>
          <dgm:chMax val="0"/>
          <dgm:chPref val="0"/>
        </dgm:presLayoutVars>
      </dgm:prSet>
      <dgm:spPr/>
    </dgm:pt>
    <dgm:pt modelId="{9398BA5E-02CE-4885-9A13-D14AC1197AB3}" type="pres">
      <dgm:prSet presAssocID="{2C36E71A-3940-4362-A118-CEDBA82954D4}" presName="txSpace" presStyleCnt="0"/>
      <dgm:spPr/>
    </dgm:pt>
    <dgm:pt modelId="{05A418E0-B75C-4AAF-B1DD-7D9F0DC870D8}" type="pres">
      <dgm:prSet presAssocID="{2C36E71A-3940-4362-A118-CEDBA82954D4}" presName="desTx" presStyleLbl="revTx" presStyleIdx="7" presStyleCnt="8">
        <dgm:presLayoutVars/>
      </dgm:prSet>
      <dgm:spPr/>
    </dgm:pt>
  </dgm:ptLst>
  <dgm:cxnLst>
    <dgm:cxn modelId="{24B1D807-F539-4757-979C-9A076C20248E}" srcId="{8ECDA409-36E6-4818-A4A3-96985754C900}" destId="{E744D66E-5412-4C63-AB2E-756968DBF16F}" srcOrd="1" destOrd="0" parTransId="{64976993-ADA1-445E-9E4A-643D4A7582A9}" sibTransId="{23A0F641-CB2F-406C-A2F0-9D5504B10546}"/>
    <dgm:cxn modelId="{4E87C80F-2F94-40A9-918D-C02650B98AAD}" srcId="{3F00693D-9619-4ECA-9B17-F3EDBB0F1475}" destId="{034AE6F5-5D79-48F0-B7D9-C55B31F9C5DB}" srcOrd="0" destOrd="0" parTransId="{A3958AA2-9EFC-44CB-B02B-1F20A3DFC45C}" sibTransId="{8D020AF6-017B-43AA-8C7E-738F79F00490}"/>
    <dgm:cxn modelId="{D329D02B-0C3E-4B98-8E8E-3DC52EB9D083}" srcId="{78AFC33F-1F14-4469-AD1C-5CE01F521737}" destId="{8247776D-FC92-45B5-A91F-2384FFBC8F8F}" srcOrd="1" destOrd="0" parTransId="{B9BB720F-CD34-4324-9ED2-470F7F756B80}" sibTransId="{CEFC7ECB-0C59-4455-BF26-CCB18A9290B4}"/>
    <dgm:cxn modelId="{F8758830-B39B-4B44-85A1-27BF35D19A6D}" srcId="{D08DD6EA-A3CD-42DF-B51E-65D0283FA91E}" destId="{928F5CB5-4003-4BE8-B656-DFE8F7480D21}" srcOrd="0" destOrd="0" parTransId="{6217DAED-6829-4D92-A850-D8E19C6FEE50}" sibTransId="{6342E22A-1967-486A-8065-A0CEB370EC01}"/>
    <dgm:cxn modelId="{36DB2039-4EF8-42AD-A19A-6695F773ACC2}" type="presOf" srcId="{E744D66E-5412-4C63-AB2E-756968DBF16F}" destId="{064D63D4-1466-4C67-AE69-39244A4979FE}" srcOrd="0" destOrd="4" presId="urn:microsoft.com/office/officeart/2018/2/layout/IconLabelDescriptionList"/>
    <dgm:cxn modelId="{A26D633E-2E94-47B1-A53C-6ADCD681FA3C}" type="presOf" srcId="{3F00693D-9619-4ECA-9B17-F3EDBB0F1475}" destId="{A65E28B6-55D0-4CFC-97FF-E0F2078B27D6}" srcOrd="0" destOrd="0" presId="urn:microsoft.com/office/officeart/2018/2/layout/IconLabelDescriptionList"/>
    <dgm:cxn modelId="{ACEB2740-7BB8-4F60-B666-C6DF54996CB5}" srcId="{E191E976-03FA-40E4-93F6-91D07971496F}" destId="{2C36E71A-3940-4362-A118-CEDBA82954D4}" srcOrd="3" destOrd="0" parTransId="{971E0715-765E-4605-966A-DF6E178E924A}" sibTransId="{6E34E7AC-0E84-4388-9A7C-1449969BF6C9}"/>
    <dgm:cxn modelId="{6C161843-9FCD-4A5C-898F-DACC450FB317}" type="presOf" srcId="{D08DD6EA-A3CD-42DF-B51E-65D0283FA91E}" destId="{1595818E-883D-4DBA-A0BE-7CC365292545}" srcOrd="0" destOrd="0" presId="urn:microsoft.com/office/officeart/2018/2/layout/IconLabelDescriptionList"/>
    <dgm:cxn modelId="{9A00E947-DC8E-4642-8D8D-0B4374E5063E}" type="presOf" srcId="{E191E976-03FA-40E4-93F6-91D07971496F}" destId="{8CE43477-5738-42C8-A64A-C5B44287AD50}" srcOrd="0" destOrd="0" presId="urn:microsoft.com/office/officeart/2018/2/layout/IconLabelDescriptionList"/>
    <dgm:cxn modelId="{B5DBA754-0BDD-478F-B04C-568D5CA1E4E1}" type="presOf" srcId="{2D4EBEDE-F8EF-4831-B2D8-710306B5AB4E}" destId="{05A418E0-B75C-4AAF-B1DD-7D9F0DC870D8}" srcOrd="0" destOrd="0" presId="urn:microsoft.com/office/officeart/2018/2/layout/IconLabelDescriptionList"/>
    <dgm:cxn modelId="{6A1CDD54-8771-484C-AE6C-F687419646C2}" type="presOf" srcId="{2D71574F-F484-464B-806F-43389FDB1C5F}" destId="{064D63D4-1466-4C67-AE69-39244A4979FE}" srcOrd="0" destOrd="3" presId="urn:microsoft.com/office/officeart/2018/2/layout/IconLabelDescriptionList"/>
    <dgm:cxn modelId="{0FEE7165-0E0E-420C-AFAA-25A26758ABE0}" type="presOf" srcId="{D5A26CE4-3C01-4601-8D68-55363F08958F}" destId="{59ECE4E9-7105-4BD9-84F3-13FF8E2D0304}" srcOrd="0" destOrd="1" presId="urn:microsoft.com/office/officeart/2018/2/layout/IconLabelDescriptionList"/>
    <dgm:cxn modelId="{A7DAA168-24A9-4BC6-804C-05F2D05EC599}" srcId="{E191E976-03FA-40E4-93F6-91D07971496F}" destId="{8ECDA409-36E6-4818-A4A3-96985754C900}" srcOrd="2" destOrd="0" parTransId="{CBEB8160-00D8-406E-9690-B65671A5AB54}" sibTransId="{58A86189-CA93-401B-8C96-BF113A440A0D}"/>
    <dgm:cxn modelId="{576EF979-E778-4D4D-A9B1-1674F2A43FBF}" srcId="{3F00693D-9619-4ECA-9B17-F3EDBB0F1475}" destId="{D5A26CE4-3C01-4601-8D68-55363F08958F}" srcOrd="1" destOrd="0" parTransId="{C23BD40E-1DA6-4355-9066-3117F58D2401}" sibTransId="{6AE9DCD8-C07A-4374-BB19-ADCDFDCCF2A4}"/>
    <dgm:cxn modelId="{CB94E382-C2A7-44AD-A8DF-43A0AA18778C}" type="presOf" srcId="{928F5CB5-4003-4BE8-B656-DFE8F7480D21}" destId="{88BE1FAF-E24B-415F-BB8A-E3AAD766F07A}" srcOrd="0" destOrd="0" presId="urn:microsoft.com/office/officeart/2018/2/layout/IconLabelDescriptionList"/>
    <dgm:cxn modelId="{DCBA7089-64ED-4121-AFE5-DF8C12E5089C}" srcId="{2C36E71A-3940-4362-A118-CEDBA82954D4}" destId="{2D4EBEDE-F8EF-4831-B2D8-710306B5AB4E}" srcOrd="0" destOrd="0" parTransId="{DC600387-1109-4AF9-B521-E6F2A0595FA8}" sibTransId="{B92C8965-8304-4A71-AF6F-10A350FC2352}"/>
    <dgm:cxn modelId="{786D778B-3D14-445B-A317-AACF2D4EC4CD}" srcId="{D08DD6EA-A3CD-42DF-B51E-65D0283FA91E}" destId="{2421E3EF-5381-45BF-80B9-C9BDA92208A0}" srcOrd="1" destOrd="0" parTransId="{DE966D72-BB6B-4C18-AB8B-29AD5A4572FB}" sibTransId="{80272C53-EB81-499E-838F-BDEE6039A5A0}"/>
    <dgm:cxn modelId="{DED9A88F-3C1E-4F03-AF0E-B5420F41D478}" type="presOf" srcId="{8247776D-FC92-45B5-A91F-2384FFBC8F8F}" destId="{064D63D4-1466-4C67-AE69-39244A4979FE}" srcOrd="0" destOrd="2" presId="urn:microsoft.com/office/officeart/2018/2/layout/IconLabelDescriptionList"/>
    <dgm:cxn modelId="{16658792-C24B-45DE-8FF8-1877DD8396A4}" type="presOf" srcId="{8ECDA409-36E6-4818-A4A3-96985754C900}" destId="{2E5F0EA6-0E8E-41D1-82BA-CB861F10917A}" srcOrd="0" destOrd="0" presId="urn:microsoft.com/office/officeart/2018/2/layout/IconLabelDescriptionList"/>
    <dgm:cxn modelId="{E22EE397-E73C-4565-AD2C-97B24363366C}" type="presOf" srcId="{78AFC33F-1F14-4469-AD1C-5CE01F521737}" destId="{064D63D4-1466-4C67-AE69-39244A4979FE}" srcOrd="0" destOrd="0" presId="urn:microsoft.com/office/officeart/2018/2/layout/IconLabelDescriptionList"/>
    <dgm:cxn modelId="{5D471CB8-B96F-4AF4-9630-CB80D094E445}" type="presOf" srcId="{2C36E71A-3940-4362-A118-CEDBA82954D4}" destId="{BF2FA50D-BB61-4768-B62C-05129272786F}" srcOrd="0" destOrd="0" presId="urn:microsoft.com/office/officeart/2018/2/layout/IconLabelDescriptionList"/>
    <dgm:cxn modelId="{F10FD4C7-3CA2-4EE5-B91C-F17517DA0C90}" srcId="{E191E976-03FA-40E4-93F6-91D07971496F}" destId="{D08DD6EA-A3CD-42DF-B51E-65D0283FA91E}" srcOrd="1" destOrd="0" parTransId="{16FD5104-E71D-47D6-ADCF-D610E8609573}" sibTransId="{B6CDF303-412C-410B-9D1A-EA331C69009D}"/>
    <dgm:cxn modelId="{58E98ECE-E8DF-4B48-AF5E-FE4BFA62CBD6}" srcId="{8ECDA409-36E6-4818-A4A3-96985754C900}" destId="{78AFC33F-1F14-4469-AD1C-5CE01F521737}" srcOrd="0" destOrd="0" parTransId="{CF6B966B-EA3A-4665-BED9-E8DC2E935954}" sibTransId="{5224CA7A-7999-453B-B0A2-FF67E5119E02}"/>
    <dgm:cxn modelId="{E4CB3EE0-A5F1-42C7-932A-6645D31D3FE2}" type="presOf" srcId="{2421E3EF-5381-45BF-80B9-C9BDA92208A0}" destId="{88BE1FAF-E24B-415F-BB8A-E3AAD766F07A}" srcOrd="0" destOrd="1" presId="urn:microsoft.com/office/officeart/2018/2/layout/IconLabelDescriptionList"/>
    <dgm:cxn modelId="{F4C5ADE0-D85C-4884-AF82-C466075E9BE4}" type="presOf" srcId="{034AE6F5-5D79-48F0-B7D9-C55B31F9C5DB}" destId="{59ECE4E9-7105-4BD9-84F3-13FF8E2D0304}" srcOrd="0" destOrd="0" presId="urn:microsoft.com/office/officeart/2018/2/layout/IconLabelDescriptionList"/>
    <dgm:cxn modelId="{03155BED-B974-4EA5-9FB4-299340E1130F}" srcId="{E191E976-03FA-40E4-93F6-91D07971496F}" destId="{3F00693D-9619-4ECA-9B17-F3EDBB0F1475}" srcOrd="0" destOrd="0" parTransId="{59DAC7A3-F631-4626-A203-DD0F8AED7FFE}" sibTransId="{8F63B1E6-ECE6-45A4-86DB-4FB6762698AF}"/>
    <dgm:cxn modelId="{57FAE6F2-A189-48FD-B631-8A277B4E5A15}" srcId="{78AFC33F-1F14-4469-AD1C-5CE01F521737}" destId="{7D7DA4EE-85AE-4D1E-B778-B411EAB8F992}" srcOrd="0" destOrd="0" parTransId="{9D747AD3-22A2-4D5E-AD5E-6899DE2F0A60}" sibTransId="{3CDDF3F5-6F3B-42BB-B622-0CC4646177F4}"/>
    <dgm:cxn modelId="{607284F7-7BC8-46FC-8309-20F515B14B64}" type="presOf" srcId="{7D7DA4EE-85AE-4D1E-B778-B411EAB8F992}" destId="{064D63D4-1466-4C67-AE69-39244A4979FE}" srcOrd="0" destOrd="1" presId="urn:microsoft.com/office/officeart/2018/2/layout/IconLabelDescriptionList"/>
    <dgm:cxn modelId="{44E87DFF-EE1B-4E89-8950-B958B3FD95D2}" srcId="{78AFC33F-1F14-4469-AD1C-5CE01F521737}" destId="{2D71574F-F484-464B-806F-43389FDB1C5F}" srcOrd="2" destOrd="0" parTransId="{18CC7600-F716-4EB9-B3CD-662BE21A7284}" sibTransId="{05DA6FF7-AE07-4445-95D8-C85E875798F3}"/>
    <dgm:cxn modelId="{33C4D82B-6C5B-45F1-8893-77B3877B42E2}" type="presParOf" srcId="{8CE43477-5738-42C8-A64A-C5B44287AD50}" destId="{8D41556C-A202-465F-B3B6-6BF90B899DA5}" srcOrd="0" destOrd="0" presId="urn:microsoft.com/office/officeart/2018/2/layout/IconLabelDescriptionList"/>
    <dgm:cxn modelId="{D241EBF5-C453-44BF-A297-3E3EBD426AE1}" type="presParOf" srcId="{8D41556C-A202-465F-B3B6-6BF90B899DA5}" destId="{BF9F4F75-BD68-4DE3-9157-2AD31B998033}" srcOrd="0" destOrd="0" presId="urn:microsoft.com/office/officeart/2018/2/layout/IconLabelDescriptionList"/>
    <dgm:cxn modelId="{FD095ACF-5669-4120-A26B-FE6D725D8EEF}" type="presParOf" srcId="{8D41556C-A202-465F-B3B6-6BF90B899DA5}" destId="{72900EBE-CC5B-40E9-9C05-38EFFB3C6A65}" srcOrd="1" destOrd="0" presId="urn:microsoft.com/office/officeart/2018/2/layout/IconLabelDescriptionList"/>
    <dgm:cxn modelId="{0364BCB5-0609-451F-A0AE-0A90DAF755B8}" type="presParOf" srcId="{8D41556C-A202-465F-B3B6-6BF90B899DA5}" destId="{A65E28B6-55D0-4CFC-97FF-E0F2078B27D6}" srcOrd="2" destOrd="0" presId="urn:microsoft.com/office/officeart/2018/2/layout/IconLabelDescriptionList"/>
    <dgm:cxn modelId="{24BCB281-3881-40E9-BBD8-57E846F2FFDE}" type="presParOf" srcId="{8D41556C-A202-465F-B3B6-6BF90B899DA5}" destId="{5970FBAC-3A76-4855-819C-F63C328D1F58}" srcOrd="3" destOrd="0" presId="urn:microsoft.com/office/officeart/2018/2/layout/IconLabelDescriptionList"/>
    <dgm:cxn modelId="{15DF5E82-9A9C-435F-88EC-5A87980E1B0A}" type="presParOf" srcId="{8D41556C-A202-465F-B3B6-6BF90B899DA5}" destId="{59ECE4E9-7105-4BD9-84F3-13FF8E2D0304}" srcOrd="4" destOrd="0" presId="urn:microsoft.com/office/officeart/2018/2/layout/IconLabelDescriptionList"/>
    <dgm:cxn modelId="{5653A41B-5A38-48B2-A85B-B07825996B6A}" type="presParOf" srcId="{8CE43477-5738-42C8-A64A-C5B44287AD50}" destId="{FA6B9334-673F-4800-A5B2-DD42CB2456E7}" srcOrd="1" destOrd="0" presId="urn:microsoft.com/office/officeart/2018/2/layout/IconLabelDescriptionList"/>
    <dgm:cxn modelId="{C6AF9E81-480C-44A5-998E-DEDC222A10E4}" type="presParOf" srcId="{8CE43477-5738-42C8-A64A-C5B44287AD50}" destId="{1113C62D-41CF-44B7-815D-CD806C61734D}" srcOrd="2" destOrd="0" presId="urn:microsoft.com/office/officeart/2018/2/layout/IconLabelDescriptionList"/>
    <dgm:cxn modelId="{F63F4B6D-F268-44A2-8EF9-13C4BD264110}" type="presParOf" srcId="{1113C62D-41CF-44B7-815D-CD806C61734D}" destId="{E87551BA-CF1B-4D77-A62B-C1C65461CBCD}" srcOrd="0" destOrd="0" presId="urn:microsoft.com/office/officeart/2018/2/layout/IconLabelDescriptionList"/>
    <dgm:cxn modelId="{F762C011-61A4-4FFB-8B21-836214210334}" type="presParOf" srcId="{1113C62D-41CF-44B7-815D-CD806C61734D}" destId="{2AB484CD-EC5B-4988-AF3C-D3F7BD7F5E54}" srcOrd="1" destOrd="0" presId="urn:microsoft.com/office/officeart/2018/2/layout/IconLabelDescriptionList"/>
    <dgm:cxn modelId="{6739DB9B-1545-4ECB-BC86-E48A2557D1EF}" type="presParOf" srcId="{1113C62D-41CF-44B7-815D-CD806C61734D}" destId="{1595818E-883D-4DBA-A0BE-7CC365292545}" srcOrd="2" destOrd="0" presId="urn:microsoft.com/office/officeart/2018/2/layout/IconLabelDescriptionList"/>
    <dgm:cxn modelId="{BA4596F2-410E-4F27-91CD-42528B2577A6}" type="presParOf" srcId="{1113C62D-41CF-44B7-815D-CD806C61734D}" destId="{CB7ED7E3-5222-4A06-9196-CB57C48CC394}" srcOrd="3" destOrd="0" presId="urn:microsoft.com/office/officeart/2018/2/layout/IconLabelDescriptionList"/>
    <dgm:cxn modelId="{01CDF259-58EA-47E5-BC74-6A3EC6C7FE1E}" type="presParOf" srcId="{1113C62D-41CF-44B7-815D-CD806C61734D}" destId="{88BE1FAF-E24B-415F-BB8A-E3AAD766F07A}" srcOrd="4" destOrd="0" presId="urn:microsoft.com/office/officeart/2018/2/layout/IconLabelDescriptionList"/>
    <dgm:cxn modelId="{939CE9F4-4ACC-41D5-AA6B-B81C324C86D3}" type="presParOf" srcId="{8CE43477-5738-42C8-A64A-C5B44287AD50}" destId="{4E754E0E-A987-48F7-BA1F-E41613C34F80}" srcOrd="3" destOrd="0" presId="urn:microsoft.com/office/officeart/2018/2/layout/IconLabelDescriptionList"/>
    <dgm:cxn modelId="{992958F2-15D4-4A30-9667-9782BBBE94A0}" type="presParOf" srcId="{8CE43477-5738-42C8-A64A-C5B44287AD50}" destId="{781081A8-49EC-46C0-934A-E37B81A81A81}" srcOrd="4" destOrd="0" presId="urn:microsoft.com/office/officeart/2018/2/layout/IconLabelDescriptionList"/>
    <dgm:cxn modelId="{E3570E90-D044-41A7-8B63-02B6452FB9C6}" type="presParOf" srcId="{781081A8-49EC-46C0-934A-E37B81A81A81}" destId="{2A3F3CDF-15B0-422E-A749-7834FFB17232}" srcOrd="0" destOrd="0" presId="urn:microsoft.com/office/officeart/2018/2/layout/IconLabelDescriptionList"/>
    <dgm:cxn modelId="{5CB7CB77-1ECC-4F55-B5BF-D9FC13E70AE9}" type="presParOf" srcId="{781081A8-49EC-46C0-934A-E37B81A81A81}" destId="{C8018E65-CC90-404D-9B6E-1F3881583F4B}" srcOrd="1" destOrd="0" presId="urn:microsoft.com/office/officeart/2018/2/layout/IconLabelDescriptionList"/>
    <dgm:cxn modelId="{D01F749B-1264-4DA2-971F-1D451EA6C688}" type="presParOf" srcId="{781081A8-49EC-46C0-934A-E37B81A81A81}" destId="{2E5F0EA6-0E8E-41D1-82BA-CB861F10917A}" srcOrd="2" destOrd="0" presId="urn:microsoft.com/office/officeart/2018/2/layout/IconLabelDescriptionList"/>
    <dgm:cxn modelId="{49A7246E-AE99-463F-9735-56A796AB287A}" type="presParOf" srcId="{781081A8-49EC-46C0-934A-E37B81A81A81}" destId="{9C8AB156-D94D-4435-AB04-7451C4FD3971}" srcOrd="3" destOrd="0" presId="urn:microsoft.com/office/officeart/2018/2/layout/IconLabelDescriptionList"/>
    <dgm:cxn modelId="{CE9F9413-A4FD-4C25-92B8-EE6B6253BA32}" type="presParOf" srcId="{781081A8-49EC-46C0-934A-E37B81A81A81}" destId="{064D63D4-1466-4C67-AE69-39244A4979FE}" srcOrd="4" destOrd="0" presId="urn:microsoft.com/office/officeart/2018/2/layout/IconLabelDescriptionList"/>
    <dgm:cxn modelId="{D58CE7F6-E7AB-409C-B13D-8734307AE7AB}" type="presParOf" srcId="{8CE43477-5738-42C8-A64A-C5B44287AD50}" destId="{B46F66A1-DBDC-4D63-B4A2-FC4A42314D29}" srcOrd="5" destOrd="0" presId="urn:microsoft.com/office/officeart/2018/2/layout/IconLabelDescriptionList"/>
    <dgm:cxn modelId="{60DA39B0-1D11-45A0-9EFC-1C13D4E85DF8}" type="presParOf" srcId="{8CE43477-5738-42C8-A64A-C5B44287AD50}" destId="{6A01AEB6-6088-4E53-92E0-A67B26E58C78}" srcOrd="6" destOrd="0" presId="urn:microsoft.com/office/officeart/2018/2/layout/IconLabelDescriptionList"/>
    <dgm:cxn modelId="{0DC57790-4EAF-458F-B7F6-676988E62AEB}" type="presParOf" srcId="{6A01AEB6-6088-4E53-92E0-A67B26E58C78}" destId="{EBB5B218-DF37-4AB2-B0A2-649CD0CB9FA4}" srcOrd="0" destOrd="0" presId="urn:microsoft.com/office/officeart/2018/2/layout/IconLabelDescriptionList"/>
    <dgm:cxn modelId="{832DEC6E-CD70-40A8-AB69-1FADF1CA1F78}" type="presParOf" srcId="{6A01AEB6-6088-4E53-92E0-A67B26E58C78}" destId="{0B718500-D99D-46DA-B99F-42F7E6C84584}" srcOrd="1" destOrd="0" presId="urn:microsoft.com/office/officeart/2018/2/layout/IconLabelDescriptionList"/>
    <dgm:cxn modelId="{632388B4-289C-45A2-A333-9D6351AA660C}" type="presParOf" srcId="{6A01AEB6-6088-4E53-92E0-A67B26E58C78}" destId="{BF2FA50D-BB61-4768-B62C-05129272786F}" srcOrd="2" destOrd="0" presId="urn:microsoft.com/office/officeart/2018/2/layout/IconLabelDescriptionList"/>
    <dgm:cxn modelId="{B7BC7D21-1202-42EA-B93E-A2C066AD8D92}" type="presParOf" srcId="{6A01AEB6-6088-4E53-92E0-A67B26E58C78}" destId="{9398BA5E-02CE-4885-9A13-D14AC1197AB3}" srcOrd="3" destOrd="0" presId="urn:microsoft.com/office/officeart/2018/2/layout/IconLabelDescriptionList"/>
    <dgm:cxn modelId="{32E48767-FBE2-4A06-A916-1A66D0A9E2B0}" type="presParOf" srcId="{6A01AEB6-6088-4E53-92E0-A67B26E58C78}" destId="{05A418E0-B75C-4AAF-B1DD-7D9F0DC870D8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9F4F75-BD68-4DE3-9157-2AD31B998033}">
      <dsp:nvSpPr>
        <dsp:cNvPr id="0" name=""/>
        <dsp:cNvSpPr/>
      </dsp:nvSpPr>
      <dsp:spPr>
        <a:xfrm>
          <a:off x="10172" y="164070"/>
          <a:ext cx="840818" cy="7670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5E28B6-55D0-4CFC-97FF-E0F2078B27D6}">
      <dsp:nvSpPr>
        <dsp:cNvPr id="0" name=""/>
        <dsp:cNvSpPr/>
      </dsp:nvSpPr>
      <dsp:spPr>
        <a:xfrm>
          <a:off x="10172" y="1077755"/>
          <a:ext cx="2402339" cy="3287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700" b="1" kern="1200"/>
            <a:t>Model Chosen</a:t>
          </a:r>
          <a:r>
            <a:rPr lang="en-AU" sz="1700" kern="1200"/>
            <a:t>:</a:t>
          </a:r>
          <a:endParaRPr lang="en-US" sz="1700" kern="1200"/>
        </a:p>
      </dsp:txBody>
      <dsp:txXfrm>
        <a:off x="10172" y="1077755"/>
        <a:ext cx="2402339" cy="328724"/>
      </dsp:txXfrm>
    </dsp:sp>
    <dsp:sp modelId="{59ECE4E9-7105-4BD9-84F3-13FF8E2D0304}">
      <dsp:nvSpPr>
        <dsp:cNvPr id="0" name=""/>
        <dsp:cNvSpPr/>
      </dsp:nvSpPr>
      <dsp:spPr>
        <a:xfrm>
          <a:off x="10172" y="1474694"/>
          <a:ext cx="2402339" cy="21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b="1" kern="1200"/>
            <a:t>YOLOv8</a:t>
          </a:r>
          <a:r>
            <a:rPr lang="en-AU" sz="1300" kern="1200"/>
            <a:t>: Selected for its speed and accuracy in detecting multiple objects within a single image.</a:t>
          </a:r>
          <a:endParaRPr lang="en-US" sz="1300" kern="1200"/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Optimized for real-time object detection, making it ideal for handling complex roadside scenes with various types of rubbish.</a:t>
          </a:r>
          <a:endParaRPr lang="en-US" sz="1300" kern="1200"/>
        </a:p>
      </dsp:txBody>
      <dsp:txXfrm>
        <a:off x="10172" y="1474694"/>
        <a:ext cx="2402339" cy="2100097"/>
      </dsp:txXfrm>
    </dsp:sp>
    <dsp:sp modelId="{E87551BA-CF1B-4D77-A62B-C1C65461CBCD}">
      <dsp:nvSpPr>
        <dsp:cNvPr id="0" name=""/>
        <dsp:cNvSpPr/>
      </dsp:nvSpPr>
      <dsp:spPr>
        <a:xfrm>
          <a:off x="2832920" y="164070"/>
          <a:ext cx="840818" cy="7670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95818E-883D-4DBA-A0BE-7CC365292545}">
      <dsp:nvSpPr>
        <dsp:cNvPr id="0" name=""/>
        <dsp:cNvSpPr/>
      </dsp:nvSpPr>
      <dsp:spPr>
        <a:xfrm>
          <a:off x="2832920" y="1077755"/>
          <a:ext cx="2402339" cy="3287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700" b="1" kern="1200"/>
            <a:t>Expected Performance</a:t>
          </a:r>
          <a:r>
            <a:rPr lang="en-AU" sz="1700" kern="1200"/>
            <a:t>:</a:t>
          </a:r>
          <a:endParaRPr lang="en-US" sz="1700" kern="1200"/>
        </a:p>
      </dsp:txBody>
      <dsp:txXfrm>
        <a:off x="2832920" y="1077755"/>
        <a:ext cx="2402339" cy="328724"/>
      </dsp:txXfrm>
    </dsp:sp>
    <dsp:sp modelId="{88BE1FAF-E24B-415F-BB8A-E3AAD766F07A}">
      <dsp:nvSpPr>
        <dsp:cNvPr id="0" name=""/>
        <dsp:cNvSpPr/>
      </dsp:nvSpPr>
      <dsp:spPr>
        <a:xfrm>
          <a:off x="2832920" y="1474694"/>
          <a:ext cx="2402339" cy="21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We expect the model to accurately identify both the location and types of rubbish (e.g., mattresses, couches, toys) with high confidence scores.</a:t>
          </a:r>
          <a:endParaRPr lang="en-US" sz="1300" kern="1200"/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The model will provide bounding boxes around detected objects, along with confidence levels indicating the likelihood of correct identification.</a:t>
          </a:r>
          <a:endParaRPr lang="en-US" sz="1300" kern="1200"/>
        </a:p>
      </dsp:txBody>
      <dsp:txXfrm>
        <a:off x="2832920" y="1474694"/>
        <a:ext cx="2402339" cy="2100097"/>
      </dsp:txXfrm>
    </dsp:sp>
    <dsp:sp modelId="{2A3F3CDF-15B0-422E-A749-7834FFB17232}">
      <dsp:nvSpPr>
        <dsp:cNvPr id="0" name=""/>
        <dsp:cNvSpPr/>
      </dsp:nvSpPr>
      <dsp:spPr>
        <a:xfrm>
          <a:off x="5655669" y="164070"/>
          <a:ext cx="840818" cy="7670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5F0EA6-0E8E-41D1-82BA-CB861F10917A}">
      <dsp:nvSpPr>
        <dsp:cNvPr id="0" name=""/>
        <dsp:cNvSpPr/>
      </dsp:nvSpPr>
      <dsp:spPr>
        <a:xfrm>
          <a:off x="5655669" y="1077755"/>
          <a:ext cx="2402339" cy="3287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700" b="1" kern="1200"/>
            <a:t>Next Steps &amp; Evaluation</a:t>
          </a:r>
          <a:r>
            <a:rPr lang="en-AU" sz="1700" kern="1200"/>
            <a:t>:</a:t>
          </a:r>
          <a:endParaRPr lang="en-US" sz="1700" kern="1200"/>
        </a:p>
      </dsp:txBody>
      <dsp:txXfrm>
        <a:off x="5655669" y="1077755"/>
        <a:ext cx="2402339" cy="328724"/>
      </dsp:txXfrm>
    </dsp:sp>
    <dsp:sp modelId="{064D63D4-1466-4C67-AE69-39244A4979FE}">
      <dsp:nvSpPr>
        <dsp:cNvPr id="0" name=""/>
        <dsp:cNvSpPr/>
      </dsp:nvSpPr>
      <dsp:spPr>
        <a:xfrm>
          <a:off x="5655669" y="1474694"/>
          <a:ext cx="2402339" cy="21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Once the model is trained, we will evaluate it based on key metrics, including: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300" b="1" kern="1200"/>
            <a:t>Accuracy</a:t>
          </a:r>
          <a:r>
            <a:rPr lang="en-AU" sz="1300" kern="1200"/>
            <a:t>: How well the model detects rubbish objects.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300" b="1" kern="1200"/>
            <a:t>Precision &amp; Recall</a:t>
          </a:r>
          <a:r>
            <a:rPr lang="en-AU" sz="1300" kern="1200"/>
            <a:t>: The balance between false positives and false negatives.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300" b="1" kern="1200"/>
            <a:t>Confidence Scores</a:t>
          </a:r>
          <a:r>
            <a:rPr lang="en-AU" sz="1300" kern="1200"/>
            <a:t>: Providing reliable detection results.</a:t>
          </a:r>
          <a:endParaRPr lang="en-US" sz="1300" kern="1200"/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Potential challenges include handling varying lighting conditions, object occlusion, and cluttered backgrounds.</a:t>
          </a:r>
          <a:endParaRPr lang="en-US" sz="1300" kern="1200"/>
        </a:p>
      </dsp:txBody>
      <dsp:txXfrm>
        <a:off x="5655669" y="1474694"/>
        <a:ext cx="2402339" cy="2100097"/>
      </dsp:txXfrm>
    </dsp:sp>
    <dsp:sp modelId="{EBB5B218-DF37-4AB2-B0A2-649CD0CB9FA4}">
      <dsp:nvSpPr>
        <dsp:cNvPr id="0" name=""/>
        <dsp:cNvSpPr/>
      </dsp:nvSpPr>
      <dsp:spPr>
        <a:xfrm>
          <a:off x="8478417" y="164070"/>
          <a:ext cx="840818" cy="76702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2FA50D-BB61-4768-B62C-05129272786F}">
      <dsp:nvSpPr>
        <dsp:cNvPr id="0" name=""/>
        <dsp:cNvSpPr/>
      </dsp:nvSpPr>
      <dsp:spPr>
        <a:xfrm>
          <a:off x="8478417" y="1077755"/>
          <a:ext cx="2402339" cy="3287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700" b="1" kern="1200"/>
            <a:t>Future Improvements</a:t>
          </a:r>
          <a:r>
            <a:rPr lang="en-AU" sz="1700" kern="1200"/>
            <a:t>:</a:t>
          </a:r>
          <a:endParaRPr lang="en-US" sz="1700" kern="1200"/>
        </a:p>
      </dsp:txBody>
      <dsp:txXfrm>
        <a:off x="8478417" y="1077755"/>
        <a:ext cx="2402339" cy="328724"/>
      </dsp:txXfrm>
    </dsp:sp>
    <dsp:sp modelId="{05A418E0-B75C-4AAF-B1DD-7D9F0DC870D8}">
      <dsp:nvSpPr>
        <dsp:cNvPr id="0" name=""/>
        <dsp:cNvSpPr/>
      </dsp:nvSpPr>
      <dsp:spPr>
        <a:xfrm>
          <a:off x="8478417" y="1474694"/>
          <a:ext cx="2402339" cy="21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Post-training, we plan to fine-tune the model to improve performance under different environmental conditions (e.g., lighting, weather).</a:t>
          </a:r>
          <a:endParaRPr lang="en-US" sz="1300" kern="1200"/>
        </a:p>
      </dsp:txBody>
      <dsp:txXfrm>
        <a:off x="8478417" y="1474694"/>
        <a:ext cx="2402339" cy="21000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2A35B-2A69-4547-9986-06BD33489B59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E2A3D-43EE-7142-B94F-B9B4987E5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290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E2A3D-43EE-7142-B94F-B9B4987E52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85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237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889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562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55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050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3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10/14/24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92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10/14/24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62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10/14/24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31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85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12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923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4" name="Picture 3" descr="Aesthetic liquid watercolor and ink">
            <a:extLst>
              <a:ext uri="{FF2B5EF4-FFF2-40B4-BE49-F238E27FC236}">
                <a16:creationId xmlns:a16="http://schemas.microsoft.com/office/drawing/2014/main" id="{D07FDBA2-104D-BB95-19C2-ECC37D947E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67" b="6670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6136311-C81B-47C5-AE0A-5641A5A59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4444" y="1066800"/>
            <a:ext cx="4682990" cy="4724400"/>
          </a:xfrm>
          <a:prstGeom prst="rect">
            <a:avLst/>
          </a:prstGeom>
          <a:solidFill>
            <a:schemeClr val="bg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CE17B4-CBFA-92B6-9963-84E7E4B34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818" y="1562101"/>
            <a:ext cx="3905203" cy="2738530"/>
          </a:xfrm>
        </p:spPr>
        <p:txBody>
          <a:bodyPr anchor="t">
            <a:normAutofit fontScale="90000"/>
          </a:bodyPr>
          <a:lstStyle/>
          <a:p>
            <a:r>
              <a:rPr lang="en-US" sz="4800" dirty="0"/>
              <a:t>Smart City / Civil and Construction Engineering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0BC9E4-B4B2-53C9-A92B-8A2A2A263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818" y="4321622"/>
            <a:ext cx="3816351" cy="941832"/>
          </a:xfrm>
        </p:spPr>
        <p:txBody>
          <a:bodyPr>
            <a:normAutofit/>
          </a:bodyPr>
          <a:lstStyle/>
          <a:p>
            <a:r>
              <a:rPr lang="en-US" dirty="0"/>
              <a:t>A.I. FOR ENGINEERING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C73A33-65FF-41A9-A3B0-006753CD1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0800000" flipV="1">
            <a:off x="305077" y="1063752"/>
            <a:ext cx="0" cy="472744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0034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erial view of a highway near the ocean">
            <a:extLst>
              <a:ext uri="{FF2B5EF4-FFF2-40B4-BE49-F238E27FC236}">
                <a16:creationId xmlns:a16="http://schemas.microsoft.com/office/drawing/2014/main" id="{5BA7C37D-A88A-E5F0-F2EF-04B0145E15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833" b="13167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E9D00D9-C4F5-471E-BE2C-126CB112A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40762E-85D9-2F66-55C4-DCB23E5F0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0"/>
            <a:ext cx="4892948" cy="34278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20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6261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men in matching clothes">
            <a:extLst>
              <a:ext uri="{FF2B5EF4-FFF2-40B4-BE49-F238E27FC236}">
                <a16:creationId xmlns:a16="http://schemas.microsoft.com/office/drawing/2014/main" id="{F60A885A-D922-8330-B3F7-5DDA7F07C3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900" r="19630" b="-1"/>
          <a:stretch/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ECE33-5DDA-E367-7772-7F5646C0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AU" sz="3400"/>
              <a:t>A.I. Powered Detection of Roadside Asset Issues</a:t>
            </a:r>
            <a:endParaRPr lang="en-US" sz="3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8739D-47DC-99BC-1800-8736AEDC1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AU" sz="1500" b="1"/>
              <a:t>Theme</a:t>
            </a:r>
            <a:r>
              <a:rPr lang="en-AU" sz="1500"/>
              <a:t>: Smart City / Civil and Construction Engineering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AU" sz="1500" b="1"/>
              <a:t>Key Objective</a:t>
            </a:r>
            <a:r>
              <a:rPr lang="en-AU" sz="1500"/>
              <a:t>: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AU" sz="1500"/>
              <a:t>Leverage AI to automate the detection of roadside asset issues, including damaged road signs and illegally dumped rubbish.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AU" sz="1500"/>
              <a:t>Enhance urban infrastructure maintenance through efficient and accurate deep learning models.</a:t>
            </a:r>
          </a:p>
          <a:p>
            <a:pPr>
              <a:lnSpc>
                <a:spcPct val="110000"/>
              </a:lnSpc>
            </a:pPr>
            <a:r>
              <a:rPr lang="en-AU" sz="1500" b="1"/>
              <a:t>Why this is better</a:t>
            </a:r>
            <a:r>
              <a:rPr lang="en-AU" sz="1500"/>
              <a:t>: It's more concise and focuses on the power of AI to solve infrastructure problems, emphasizing both the "automation" and "urban infrastructure maintenance."</a:t>
            </a:r>
          </a:p>
          <a:p>
            <a:pPr>
              <a:lnSpc>
                <a:spcPct val="110000"/>
              </a:lnSpc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513783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FFE5-4B75-56F4-8586-A5D3DDD21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Meet Our Team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7EC87-D91F-0D8C-F913-9AAC2F04A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b="1" dirty="0"/>
              <a:t>Team Members &amp; Roles</a:t>
            </a:r>
            <a:r>
              <a:rPr lang="en-AU" dirty="0"/>
              <a:t>:</a:t>
            </a:r>
          </a:p>
          <a:p>
            <a:pPr lvl="1"/>
            <a:r>
              <a:rPr lang="en-AU" b="1" dirty="0" err="1"/>
              <a:t>Rupayan</a:t>
            </a:r>
            <a:r>
              <a:rPr lang="en-AU" b="1" dirty="0"/>
              <a:t> Banerjee</a:t>
            </a:r>
            <a:r>
              <a:rPr lang="en-AU" dirty="0"/>
              <a:t>: Led data annotation and developed the user interface for interacting with the model.</a:t>
            </a:r>
          </a:p>
          <a:p>
            <a:pPr lvl="1"/>
            <a:r>
              <a:rPr lang="en-AU" b="1" dirty="0"/>
              <a:t>Vivek Saini</a:t>
            </a:r>
            <a:r>
              <a:rPr lang="en-AU" dirty="0"/>
              <a:t>: Researched and tested pre-trained object detection models.</a:t>
            </a:r>
          </a:p>
          <a:p>
            <a:pPr lvl="1"/>
            <a:r>
              <a:rPr lang="en-AU" b="1" dirty="0"/>
              <a:t>Tran Duc Anh Dang</a:t>
            </a:r>
            <a:r>
              <a:rPr lang="en-AU" dirty="0"/>
              <a:t>: Pre-processed the data and contributed to training the deep learning model.</a:t>
            </a:r>
          </a:p>
          <a:p>
            <a:pPr lvl="1"/>
            <a:r>
              <a:rPr lang="en-AU" b="1" dirty="0" err="1"/>
              <a:t>Lochana</a:t>
            </a:r>
            <a:r>
              <a:rPr lang="en-AU" b="1" dirty="0"/>
              <a:t> Hettiarachchi</a:t>
            </a:r>
            <a:r>
              <a:rPr lang="en-AU" dirty="0"/>
              <a:t>: Fine-tuned the model and led evaluation efforts to improve accuracy.</a:t>
            </a:r>
          </a:p>
          <a:p>
            <a:pPr lvl="1"/>
            <a:r>
              <a:rPr lang="en-AU" b="1" dirty="0" err="1"/>
              <a:t>Akindu</a:t>
            </a:r>
            <a:r>
              <a:rPr lang="en-AU" b="1" dirty="0"/>
              <a:t> </a:t>
            </a:r>
            <a:r>
              <a:rPr lang="en-AU" b="1" dirty="0" err="1"/>
              <a:t>Wikramarachchi</a:t>
            </a:r>
            <a:r>
              <a:rPr lang="en-AU" dirty="0"/>
              <a:t>: Focused on model testing and final performance analysis.</a:t>
            </a:r>
          </a:p>
        </p:txBody>
      </p:sp>
    </p:spTree>
    <p:extLst>
      <p:ext uri="{BB962C8B-B14F-4D97-AF65-F5344CB8AC3E}">
        <p14:creationId xmlns:p14="http://schemas.microsoft.com/office/powerpoint/2010/main" val="4271410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raffic light trails at night">
            <a:extLst>
              <a:ext uri="{FF2B5EF4-FFF2-40B4-BE49-F238E27FC236}">
                <a16:creationId xmlns:a16="http://schemas.microsoft.com/office/drawing/2014/main" id="{FB57CF2B-61A0-A83A-0B9B-B5AC920D7F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878" r="29839" b="-1"/>
          <a:stretch/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B02A953-9A76-D2C1-35E8-5FC03BDF8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 fontScale="90000"/>
          </a:bodyPr>
          <a:lstStyle/>
          <a:p>
            <a:r>
              <a:rPr lang="en-AU" sz="3700"/>
              <a:t>Why AI for Roadside Issues?</a:t>
            </a:r>
            <a:endParaRPr lang="en-US" sz="3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3D02-802E-C4E1-8A49-49E042A9E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AU" sz="1300" b="1"/>
              <a:t>Motivations</a:t>
            </a:r>
            <a:r>
              <a:rPr lang="en-AU" sz="1300"/>
              <a:t>:</a:t>
            </a:r>
          </a:p>
          <a:p>
            <a:pPr lvl="1">
              <a:lnSpc>
                <a:spcPct val="110000"/>
              </a:lnSpc>
            </a:pPr>
            <a:r>
              <a:rPr lang="en-AU" sz="1300"/>
              <a:t>Manual monitoring is </a:t>
            </a:r>
            <a:r>
              <a:rPr lang="en-AU" sz="1300" err="1"/>
              <a:t>labor</a:t>
            </a:r>
            <a:r>
              <a:rPr lang="en-AU" sz="1300"/>
              <a:t> intensive and prone to delays.</a:t>
            </a:r>
          </a:p>
          <a:p>
            <a:pPr lvl="1">
              <a:lnSpc>
                <a:spcPct val="110000"/>
              </a:lnSpc>
            </a:pPr>
            <a:r>
              <a:rPr lang="en-AU" sz="1300"/>
              <a:t>AI enables rapid, automated detection, reducing costs and improving response times.</a:t>
            </a:r>
          </a:p>
          <a:p>
            <a:pPr lvl="1">
              <a:lnSpc>
                <a:spcPct val="110000"/>
              </a:lnSpc>
            </a:pPr>
            <a:r>
              <a:rPr lang="en-AU" sz="1300"/>
              <a:t>Contributes to smarter, cleaner cities with fewer environmental hazards.</a:t>
            </a:r>
          </a:p>
          <a:p>
            <a:pPr>
              <a:lnSpc>
                <a:spcPct val="110000"/>
              </a:lnSpc>
            </a:pPr>
            <a:r>
              <a:rPr lang="en-AU" sz="1300" b="1"/>
              <a:t>Real-World Applications</a:t>
            </a:r>
            <a:r>
              <a:rPr lang="en-AU" sz="1300"/>
              <a:t>:</a:t>
            </a:r>
          </a:p>
          <a:p>
            <a:pPr lvl="1">
              <a:lnSpc>
                <a:spcPct val="110000"/>
              </a:lnSpc>
              <a:buFont typeface="+mj-lt"/>
              <a:buAutoNum type="arabicPeriod"/>
            </a:pPr>
            <a:r>
              <a:rPr lang="en-AU" sz="1300" b="1"/>
              <a:t>Urban Infrastructure Management</a:t>
            </a:r>
            <a:r>
              <a:rPr lang="en-AU" sz="1300"/>
              <a:t>: Automate the detection of road sign damage and illegal dumping to streamline maintenance.</a:t>
            </a:r>
          </a:p>
          <a:p>
            <a:pPr lvl="1">
              <a:lnSpc>
                <a:spcPct val="110000"/>
              </a:lnSpc>
              <a:buFont typeface="+mj-lt"/>
              <a:buAutoNum type="arabicPeriod"/>
            </a:pPr>
            <a:r>
              <a:rPr lang="en-AU" sz="1300" b="1"/>
              <a:t>Environmental Monitoring</a:t>
            </a:r>
            <a:r>
              <a:rPr lang="en-AU" sz="1300"/>
              <a:t>: Quickly identify and address environmental issues, enhancing public safety and cleanliness.</a:t>
            </a:r>
          </a:p>
          <a:p>
            <a:pPr lvl="1">
              <a:lnSpc>
                <a:spcPct val="110000"/>
              </a:lnSpc>
              <a:buFont typeface="+mj-lt"/>
              <a:buAutoNum type="arabicPeriod"/>
            </a:pPr>
            <a:r>
              <a:rPr lang="en-AU" sz="1300" b="1"/>
              <a:t>Smart City Integration</a:t>
            </a:r>
            <a:r>
              <a:rPr lang="en-AU" sz="1300"/>
              <a:t>: Enable real-time, automated asset monitoring to optimize resource allocation for city councils.</a:t>
            </a:r>
          </a:p>
          <a:p>
            <a:pPr>
              <a:lnSpc>
                <a:spcPct val="110000"/>
              </a:lnSpc>
            </a:pP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208655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4D08F-6C58-424B-70A1-4567091F1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Dataset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76DFE-DE35-571D-23DC-E7260A599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b="1" dirty="0"/>
              <a:t>Dataset Source</a:t>
            </a:r>
            <a:r>
              <a:rPr lang="en-AU" dirty="0"/>
              <a:t>:</a:t>
            </a:r>
          </a:p>
          <a:p>
            <a:pPr lvl="1"/>
            <a:r>
              <a:rPr lang="en-AU" b="1" dirty="0"/>
              <a:t>Rubbish Dataset</a:t>
            </a:r>
            <a:r>
              <a:rPr lang="en-AU" dirty="0"/>
              <a:t>: This dataset contains roadside images with illegally dumped rubbish.</a:t>
            </a:r>
          </a:p>
          <a:p>
            <a:pPr lvl="1"/>
            <a:r>
              <a:rPr lang="en-AU" b="1" dirty="0"/>
              <a:t>Annotations</a:t>
            </a:r>
            <a:r>
              <a:rPr lang="en-AU" dirty="0"/>
              <a:t>: We used bounding boxes to label the location of rubbish and identified at least 10 familiar objects within the rubbish, such as mattresses, furniture, toys, and electrical goods.</a:t>
            </a:r>
          </a:p>
          <a:p>
            <a:pPr lvl="1"/>
            <a:r>
              <a:rPr lang="en-AU" b="1" dirty="0"/>
              <a:t>Tools Used</a:t>
            </a:r>
            <a:r>
              <a:rPr lang="en-AU" dirty="0"/>
              <a:t>: </a:t>
            </a:r>
            <a:r>
              <a:rPr lang="en-AU" b="1" dirty="0"/>
              <a:t>LabelMe</a:t>
            </a:r>
            <a:r>
              <a:rPr lang="en-AU" dirty="0"/>
              <a:t> was used for annotations, and we converted the data into </a:t>
            </a:r>
            <a:r>
              <a:rPr lang="en-AU" b="1" dirty="0"/>
              <a:t>COCO format</a:t>
            </a:r>
            <a:r>
              <a:rPr lang="en-AU" dirty="0"/>
              <a:t> using labelme2coco for object detection compatibility.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40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mattress on the side of the road&#10;&#10;Description automatically generated">
            <a:extLst>
              <a:ext uri="{FF2B5EF4-FFF2-40B4-BE49-F238E27FC236}">
                <a16:creationId xmlns:a16="http://schemas.microsoft.com/office/drawing/2014/main" id="{7C7E97C6-7569-A2D7-896D-1B78A5C10A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883" r="-2" b="11221"/>
          <a:stretch/>
        </p:blipFill>
        <p:spPr>
          <a:xfrm>
            <a:off x="321730" y="321732"/>
            <a:ext cx="5674897" cy="3017405"/>
          </a:xfrm>
          <a:prstGeom prst="rect">
            <a:avLst/>
          </a:prstGeom>
        </p:spPr>
      </p:pic>
      <p:pic>
        <p:nvPicPr>
          <p:cNvPr id="9" name="Picture 8" descr="A group of people walking on a sidewalk&#10;&#10;Description automatically generated">
            <a:extLst>
              <a:ext uri="{FF2B5EF4-FFF2-40B4-BE49-F238E27FC236}">
                <a16:creationId xmlns:a16="http://schemas.microsoft.com/office/drawing/2014/main" id="{B62605CA-137C-9C91-E287-A776F15FF9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799" r="-3" b="37205"/>
          <a:stretch/>
        </p:blipFill>
        <p:spPr>
          <a:xfrm>
            <a:off x="321730" y="3510853"/>
            <a:ext cx="5674897" cy="2789954"/>
          </a:xfrm>
          <a:prstGeom prst="rect">
            <a:avLst/>
          </a:prstGeom>
        </p:spPr>
      </p:pic>
      <p:pic>
        <p:nvPicPr>
          <p:cNvPr id="5" name="Picture 4" descr="A pile of wood in the grass&#10;&#10;Description automatically generated">
            <a:extLst>
              <a:ext uri="{FF2B5EF4-FFF2-40B4-BE49-F238E27FC236}">
                <a16:creationId xmlns:a16="http://schemas.microsoft.com/office/drawing/2014/main" id="{948ECC58-5BBE-4B56-EEF3-99C5A7B585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789" r="9790"/>
          <a:stretch/>
        </p:blipFill>
        <p:spPr>
          <a:xfrm>
            <a:off x="6195373" y="321733"/>
            <a:ext cx="5674897" cy="597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82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loating sheep">
            <a:extLst>
              <a:ext uri="{FF2B5EF4-FFF2-40B4-BE49-F238E27FC236}">
                <a16:creationId xmlns:a16="http://schemas.microsoft.com/office/drawing/2014/main" id="{BE7F3DEE-9E3B-3BBD-6DE8-56BBFDB5B0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14" r="28803" b="-1"/>
          <a:stretch/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6E56939-3013-F982-951D-B8EBDCE36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r>
              <a:rPr lang="en-AU" dirty="0"/>
              <a:t>Workflow &amp; Architecture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B3C8A-DFD6-6A9D-FB30-CF1FD7EBE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AU" sz="1500" b="1"/>
              <a:t>Project Workflow</a:t>
            </a:r>
            <a:endParaRPr lang="en-US" sz="1500"/>
          </a:p>
          <a:p>
            <a:pPr lvl="1">
              <a:lnSpc>
                <a:spcPct val="110000"/>
              </a:lnSpc>
            </a:pPr>
            <a:r>
              <a:rPr lang="en-AU" sz="1500" b="1"/>
              <a:t>Data Collection &amp; Annotation</a:t>
            </a:r>
            <a:r>
              <a:rPr lang="en-AU" sz="1500"/>
              <a:t>: Focused on the </a:t>
            </a:r>
            <a:r>
              <a:rPr lang="en-AU" sz="1500" b="1"/>
              <a:t>rubbish dataset</a:t>
            </a:r>
            <a:r>
              <a:rPr lang="en-AU" sz="1500"/>
              <a:t>, where images were labelled with bounding boxes to identify rubbish objects (e.g., mattresses, couches, toys).</a:t>
            </a:r>
          </a:p>
          <a:p>
            <a:pPr lvl="1">
              <a:lnSpc>
                <a:spcPct val="110000"/>
              </a:lnSpc>
            </a:pPr>
            <a:r>
              <a:rPr lang="en-AU" sz="1500" b="1"/>
              <a:t>Data Preprocessing</a:t>
            </a:r>
            <a:r>
              <a:rPr lang="en-AU" sz="1500"/>
              <a:t>: Images were resized, normalized, and augmented to prepare the dataset for model training.</a:t>
            </a:r>
          </a:p>
          <a:p>
            <a:pPr lvl="1">
              <a:lnSpc>
                <a:spcPct val="110000"/>
              </a:lnSpc>
            </a:pPr>
            <a:r>
              <a:rPr lang="en-AU" sz="1500" b="1"/>
              <a:t>Next Step: Model Training</a:t>
            </a:r>
            <a:r>
              <a:rPr lang="en-AU" sz="1500"/>
              <a:t>: We plan to train the model using YOLOv8 on the annotated rubbish dataset. The model will be fine-tuned to detect dumped rubbish and classify familiar objects based on the labelled data.</a:t>
            </a:r>
          </a:p>
          <a:p>
            <a:pPr lvl="1">
              <a:lnSpc>
                <a:spcPct val="110000"/>
              </a:lnSpc>
            </a:pPr>
            <a:r>
              <a:rPr lang="en-AU" sz="1500" b="1"/>
              <a:t>Expected Output</a:t>
            </a:r>
            <a:r>
              <a:rPr lang="en-AU" sz="1500"/>
              <a:t>: The model will output detected objects and issues with confidence scores, helping identify illegally dumped rubbish and its components.</a:t>
            </a:r>
          </a:p>
          <a:p>
            <a:pPr lvl="1">
              <a:lnSpc>
                <a:spcPct val="110000"/>
              </a:lnSpc>
              <a:buFont typeface="+mj-lt"/>
              <a:buAutoNum type="arabicPeriod"/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1142149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E85697-83F2-853C-6118-F6011342C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20" y="1588441"/>
            <a:ext cx="11609159" cy="18405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FD5B47-9573-CDBE-1942-A3125EF4D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20" y="4089063"/>
            <a:ext cx="11666456" cy="127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52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8B109B-7B59-D7DA-CA34-B1CEB2EEB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70750"/>
            <a:ext cx="10890929" cy="1387934"/>
          </a:xfrm>
        </p:spPr>
        <p:txBody>
          <a:bodyPr anchor="b">
            <a:normAutofit/>
          </a:bodyPr>
          <a:lstStyle/>
          <a:p>
            <a:r>
              <a:rPr lang="en-AU"/>
              <a:t>Model Performance &amp; Insights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62D3963-2153-4637-96E6-E31BD2CE5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2307479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2641784-8BF3-4B8D-164E-2FA360F340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0829080"/>
              </p:ext>
            </p:extLst>
          </p:nvPr>
        </p:nvGraphicFramePr>
        <p:xfrm>
          <a:off x="640079" y="2559050"/>
          <a:ext cx="10890929" cy="373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107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ashVTI">
  <a:themeElements>
    <a:clrScheme name="AnalogousFromRegularSeedRightStep">
      <a:dk1>
        <a:srgbClr val="000000"/>
      </a:dk1>
      <a:lt1>
        <a:srgbClr val="FFFFFF"/>
      </a:lt1>
      <a:dk2>
        <a:srgbClr val="2E1B30"/>
      </a:dk2>
      <a:lt2>
        <a:srgbClr val="F3F0F0"/>
      </a:lt2>
      <a:accent1>
        <a:srgbClr val="45AFAD"/>
      </a:accent1>
      <a:accent2>
        <a:srgbClr val="3B82B1"/>
      </a:accent2>
      <a:accent3>
        <a:srgbClr val="4D63C3"/>
      </a:accent3>
      <a:accent4>
        <a:srgbClr val="593EB3"/>
      </a:accent4>
      <a:accent5>
        <a:srgbClr val="994DC3"/>
      </a:accent5>
      <a:accent6>
        <a:srgbClr val="B13BAA"/>
      </a:accent6>
      <a:hlink>
        <a:srgbClr val="BF3F42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</TotalTime>
  <Words>670</Words>
  <Application>Microsoft Macintosh PowerPoint</Application>
  <PresentationFormat>Widescreen</PresentationFormat>
  <Paragraphs>52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Grandview Display</vt:lpstr>
      <vt:lpstr>DashVTI</vt:lpstr>
      <vt:lpstr>Smart City / Civil and Construction Engineering</vt:lpstr>
      <vt:lpstr>A.I. Powered Detection of Roadside Asset Issues</vt:lpstr>
      <vt:lpstr>Meet Our Team</vt:lpstr>
      <vt:lpstr>Why AI for Roadside Issues?</vt:lpstr>
      <vt:lpstr>Dataset Overview</vt:lpstr>
      <vt:lpstr>PowerPoint Presentation</vt:lpstr>
      <vt:lpstr>Workflow &amp; Architecture</vt:lpstr>
      <vt:lpstr>PowerPoint Presentation</vt:lpstr>
      <vt:lpstr>Model Performance &amp; Insights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IT WiFi</dc:creator>
  <cp:lastModifiedBy>IT WiFi</cp:lastModifiedBy>
  <cp:revision>15</cp:revision>
  <dcterms:created xsi:type="dcterms:W3CDTF">2024-10-12T01:57:50Z</dcterms:created>
  <dcterms:modified xsi:type="dcterms:W3CDTF">2024-10-14T08:13:19Z</dcterms:modified>
</cp:coreProperties>
</file>

<file path=docProps/thumbnail.jpeg>
</file>